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8"/>
  </p:notesMasterIdLst>
  <p:sldIdLst>
    <p:sldId id="438" r:id="rId2"/>
    <p:sldId id="288" r:id="rId3"/>
    <p:sldId id="397" r:id="rId4"/>
    <p:sldId id="399" r:id="rId5"/>
    <p:sldId id="400" r:id="rId6"/>
    <p:sldId id="401" r:id="rId7"/>
    <p:sldId id="439" r:id="rId8"/>
    <p:sldId id="440" r:id="rId9"/>
    <p:sldId id="441" r:id="rId10"/>
    <p:sldId id="442" r:id="rId11"/>
    <p:sldId id="443" r:id="rId12"/>
    <p:sldId id="366" r:id="rId13"/>
    <p:sldId id="444" r:id="rId14"/>
    <p:sldId id="454" r:id="rId15"/>
    <p:sldId id="455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384" r:id="rId26"/>
    <p:sldId id="427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D2FEDA"/>
    <a:srgbClr val="FDD1BF"/>
    <a:srgbClr val="F5E409"/>
    <a:srgbClr val="FCE06A"/>
    <a:srgbClr val="FFCC66"/>
    <a:srgbClr val="FF9900"/>
    <a:srgbClr val="DA8200"/>
    <a:srgbClr val="99CCFF"/>
    <a:srgbClr val="F4F0D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5278" autoAdjust="0"/>
  </p:normalViewPr>
  <p:slideViewPr>
    <p:cSldViewPr>
      <p:cViewPr varScale="1">
        <p:scale>
          <a:sx n="100" d="100"/>
          <a:sy n="100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2017 год (отчет)</c:v>
                </c:pt>
                <c:pt idx="1">
                  <c:v>2018 год (отчет)</c:v>
                </c:pt>
                <c:pt idx="2">
                  <c:v>2019 год (план)</c:v>
                </c:pt>
                <c:pt idx="3">
                  <c:v>2020 год (проект)</c:v>
                </c:pt>
                <c:pt idx="4">
                  <c:v>2021 год (проект)</c:v>
                </c:pt>
                <c:pt idx="5">
                  <c:v>2022 год (проект)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844</c:v>
                </c:pt>
                <c:pt idx="1">
                  <c:v>919</c:v>
                </c:pt>
                <c:pt idx="2">
                  <c:v>1114</c:v>
                </c:pt>
                <c:pt idx="3">
                  <c:v>1135</c:v>
                </c:pt>
                <c:pt idx="4">
                  <c:v>1050</c:v>
                </c:pt>
                <c:pt idx="5">
                  <c:v>1022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Расхды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2017 год (отчет)</c:v>
                </c:pt>
                <c:pt idx="1">
                  <c:v>2018 год (отчет)</c:v>
                </c:pt>
                <c:pt idx="2">
                  <c:v>2019 год (план)</c:v>
                </c:pt>
                <c:pt idx="3">
                  <c:v>2020 год (проект)</c:v>
                </c:pt>
                <c:pt idx="4">
                  <c:v>2021 год (проект)</c:v>
                </c:pt>
                <c:pt idx="5">
                  <c:v>2022 год (проект)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828</c:v>
                </c:pt>
                <c:pt idx="1">
                  <c:v>918</c:v>
                </c:pt>
                <c:pt idx="2">
                  <c:v>1117</c:v>
                </c:pt>
                <c:pt idx="3">
                  <c:v>1135</c:v>
                </c:pt>
                <c:pt idx="4">
                  <c:v>1050</c:v>
                </c:pt>
                <c:pt idx="5">
                  <c:v>1022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Дефицит(-)
/профицит(+)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2017 год (отчет)</c:v>
                </c:pt>
                <c:pt idx="1">
                  <c:v>2018 год (отчет)</c:v>
                </c:pt>
                <c:pt idx="2">
                  <c:v>2019 год (план)</c:v>
                </c:pt>
                <c:pt idx="3">
                  <c:v>2020 год (проект)</c:v>
                </c:pt>
                <c:pt idx="4">
                  <c:v>2021 год (проект)</c:v>
                </c:pt>
                <c:pt idx="5">
                  <c:v>2022 год (проект)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16</c:v>
                </c:pt>
                <c:pt idx="1">
                  <c:v>1</c:v>
                </c:pt>
                <c:pt idx="2">
                  <c:v>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shape val="cylinder"/>
        <c:axId val="129337600"/>
        <c:axId val="129356544"/>
        <c:axId val="0"/>
      </c:bar3DChart>
      <c:catAx>
        <c:axId val="12933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9356544"/>
        <c:crosses val="autoZero"/>
        <c:auto val="1"/>
        <c:lblAlgn val="ctr"/>
        <c:lblOffset val="100"/>
      </c:catAx>
      <c:valAx>
        <c:axId val="129356544"/>
        <c:scaling>
          <c:orientation val="minMax"/>
        </c:scaling>
        <c:axPos val="l"/>
        <c:majorGridlines/>
        <c:numFmt formatCode="General" sourceLinked="1"/>
        <c:tickLblPos val="nextTo"/>
        <c:crossAx val="129337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Налоговые, неналоговые доходы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252</c:v>
                </c:pt>
                <c:pt idx="1">
                  <c:v>218</c:v>
                </c:pt>
                <c:pt idx="2">
                  <c:v>219</c:v>
                </c:pt>
                <c:pt idx="3">
                  <c:v>219</c:v>
                </c:pt>
                <c:pt idx="4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Доп. Норматив НДФЛ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0</c:v>
                </c:pt>
                <c:pt idx="1">
                  <c:v>294</c:v>
                </c:pt>
                <c:pt idx="2">
                  <c:v>364</c:v>
                </c:pt>
                <c:pt idx="3">
                  <c:v>333</c:v>
                </c:pt>
                <c:pt idx="4">
                  <c:v>312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667</c:v>
                </c:pt>
                <c:pt idx="1">
                  <c:v>602</c:v>
                </c:pt>
                <c:pt idx="2">
                  <c:v>552</c:v>
                </c:pt>
                <c:pt idx="3">
                  <c:v>498</c:v>
                </c:pt>
                <c:pt idx="4">
                  <c:v>491</c:v>
                </c:pt>
              </c:numCache>
            </c:numRef>
          </c:val>
        </c:ser>
        <c:dLbls>
          <c:showVal val="1"/>
        </c:dLbls>
        <c:shape val="box"/>
        <c:axId val="218498944"/>
        <c:axId val="218547328"/>
        <c:axId val="0"/>
      </c:bar3DChart>
      <c:catAx>
        <c:axId val="218498944"/>
        <c:scaling>
          <c:orientation val="minMax"/>
        </c:scaling>
        <c:axPos val="b"/>
        <c:numFmt formatCode="General" sourceLinked="1"/>
        <c:majorTickMark val="none"/>
        <c:tickLblPos val="nextTo"/>
        <c:crossAx val="218547328"/>
        <c:crosses val="autoZero"/>
        <c:auto val="1"/>
        <c:lblAlgn val="ctr"/>
        <c:lblOffset val="100"/>
      </c:catAx>
      <c:valAx>
        <c:axId val="218547328"/>
        <c:scaling>
          <c:orientation val="minMax"/>
        </c:scaling>
        <c:delete val="1"/>
        <c:axPos val="l"/>
        <c:numFmt formatCode="General" sourceLinked="1"/>
        <c:tickLblPos val="none"/>
        <c:crossAx val="218498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325582136964248"/>
          <c:w val="0.99959392689048843"/>
          <c:h val="0.1443275850008435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год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161091296369392E-3"/>
          <c:y val="0.11752814502092362"/>
          <c:w val="0.65288064257228873"/>
          <c:h val="0.793853692182350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CE06A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НДФЛ (без учета доп.норматива)</c:v>
                </c:pt>
                <c:pt idx="1">
                  <c:v>НДФЛ (дополнительный норматив)</c:v>
                </c:pt>
                <c:pt idx="2">
                  <c:v>Акцизы на нефтепродукты</c:v>
                </c:pt>
                <c:pt idx="3">
                  <c:v>Налоги на совокупный доход</c:v>
                </c:pt>
                <c:pt idx="4">
                  <c:v>Налоги на имущество</c:v>
                </c:pt>
                <c:pt idx="5">
                  <c:v>Гос.пошлина</c:v>
                </c:pt>
                <c:pt idx="6">
                  <c:v>Доходы от использования имущества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72.8</c:v>
                </c:pt>
                <c:pt idx="1">
                  <c:v>363.7</c:v>
                </c:pt>
                <c:pt idx="2">
                  <c:v>23.3</c:v>
                </c:pt>
                <c:pt idx="3">
                  <c:v>26.3</c:v>
                </c:pt>
                <c:pt idx="4">
                  <c:v>39.300000000000004</c:v>
                </c:pt>
                <c:pt idx="5">
                  <c:v>8</c:v>
                </c:pt>
                <c:pt idx="6">
                  <c:v>42.5</c:v>
                </c:pt>
                <c:pt idx="7">
                  <c:v>7.2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9783972757816615"/>
          <c:y val="1.6095202384920192E-2"/>
          <c:w val="0.29303772282006985"/>
          <c:h val="0.98390479761508065"/>
        </c:manualLayout>
      </c:layout>
      <c:txPr>
        <a:bodyPr/>
        <a:lstStyle/>
        <a:p>
          <a:pPr>
            <a:defRPr sz="115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Млн. рублей</a:t>
            </a:r>
            <a:endParaRPr lang="ru-RU" sz="1400" dirty="0"/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tx>
          <c:dPt>
            <c:idx val="3"/>
            <c:spPr>
              <a:solidFill>
                <a:srgbClr val="FF9900"/>
              </a:solidFill>
            </c:spPr>
          </c:dPt>
          <c:dLbls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2018 год (отчет)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242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Доп. нормтаив НДФЛ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2018 год (отчет)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>
              <c:idx val="3"/>
              <c:layout>
                <c:manualLayout>
                  <c:x val="2.1851062762937811E-2"/>
                  <c:y val="9.1225496017684031E-3"/>
                </c:manualLayout>
              </c:layout>
              <c:showVal val="1"/>
            </c:dLbl>
            <c:dLbl>
              <c:idx val="4"/>
              <c:layout>
                <c:manualLayout>
                  <c:x val="-1.5607901973527041E-3"/>
                  <c:y val="-3.040849867256130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2018 год (отчет)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78</c:v>
                </c:pt>
                <c:pt idx="1">
                  <c:v>125</c:v>
                </c:pt>
                <c:pt idx="2">
                  <c:v>55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2018 год (отчет)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322</c:v>
                </c:pt>
                <c:pt idx="1">
                  <c:v>458</c:v>
                </c:pt>
                <c:pt idx="2">
                  <c:v>468</c:v>
                </c:pt>
                <c:pt idx="3">
                  <c:v>468</c:v>
                </c:pt>
                <c:pt idx="4">
                  <c:v>468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2018 год (отчет)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25</c:v>
                </c:pt>
                <c:pt idx="1">
                  <c:v>17</c:v>
                </c:pt>
                <c:pt idx="2">
                  <c:v>25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Val val="1"/>
        </c:dLbls>
        <c:gapWidth val="55"/>
        <c:gapDepth val="55"/>
        <c:shape val="box"/>
        <c:axId val="218149632"/>
        <c:axId val="218151168"/>
        <c:axId val="0"/>
      </c:bar3DChart>
      <c:catAx>
        <c:axId val="218149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8151168"/>
        <c:crosses val="autoZero"/>
        <c:auto val="1"/>
        <c:lblAlgn val="ctr"/>
        <c:lblOffset val="100"/>
      </c:catAx>
      <c:valAx>
        <c:axId val="218151168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21814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32747000579172"/>
          <c:y val="8.5872163629328549E-2"/>
          <c:w val="0.21330778881009307"/>
          <c:h val="0.8799956135142087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25"/>
          <c:dPt>
            <c:idx val="3"/>
            <c:spPr>
              <a:solidFill>
                <a:srgbClr val="D2FEDA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1.9754829390884231E-3"/>
                  <c:y val="-9.2630452347931297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"/>
                  <c:y val="-0.11724138826680749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0.17978987392532891"/>
                  <c:y val="0.12476004437057245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9.7261357962326517E-2"/>
                  <c:y val="4.5610261409012413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7.4932572972542036E-3"/>
                  <c:y val="-2.1362289355274199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1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 </c:v>
                </c:pt>
                <c:pt idx="9">
                  <c:v>Средства массовой информации 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186.6</c:v>
                </c:pt>
                <c:pt idx="1">
                  <c:v>11.2</c:v>
                </c:pt>
                <c:pt idx="2">
                  <c:v>71.099999999999994</c:v>
                </c:pt>
                <c:pt idx="3">
                  <c:v>77</c:v>
                </c:pt>
                <c:pt idx="4">
                  <c:v>6</c:v>
                </c:pt>
                <c:pt idx="5">
                  <c:v>631.79999999999995</c:v>
                </c:pt>
                <c:pt idx="6">
                  <c:v>74.900000000000006</c:v>
                </c:pt>
                <c:pt idx="7">
                  <c:v>73</c:v>
                </c:pt>
                <c:pt idx="8">
                  <c:v>0.5</c:v>
                </c:pt>
                <c:pt idx="9">
                  <c:v>2.6</c:v>
                </c:pt>
                <c:pt idx="10">
                  <c:v>0.4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950.6</c:v>
                </c:pt>
                <c:pt idx="1">
                  <c:v>882.7</c:v>
                </c:pt>
                <c:pt idx="2">
                  <c:v>761.1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184.4</c:v>
                </c:pt>
                <c:pt idx="1">
                  <c:v>148.80000000000001</c:v>
                </c:pt>
                <c:pt idx="2">
                  <c:v>149.30000000000001</c:v>
                </c:pt>
              </c:numCache>
            </c:numRef>
          </c:val>
        </c:ser>
        <c:dLbls>
          <c:showVal val="1"/>
        </c:dLbls>
        <c:shape val="box"/>
        <c:axId val="211765888"/>
        <c:axId val="211896192"/>
        <c:axId val="0"/>
      </c:bar3DChart>
      <c:catAx>
        <c:axId val="211765888"/>
        <c:scaling>
          <c:orientation val="minMax"/>
        </c:scaling>
        <c:axPos val="b"/>
        <c:tickLblPos val="nextTo"/>
        <c:crossAx val="211896192"/>
        <c:crosses val="autoZero"/>
        <c:auto val="1"/>
        <c:lblAlgn val="ctr"/>
        <c:lblOffset val="100"/>
      </c:catAx>
      <c:valAx>
        <c:axId val="211896192"/>
        <c:scaling>
          <c:orientation val="minMax"/>
        </c:scaling>
        <c:axPos val="l"/>
        <c:majorGridlines/>
        <c:numFmt formatCode="General" sourceLinked="1"/>
        <c:tickLblPos val="nextTo"/>
        <c:crossAx val="211765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Млн. рублей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Социальная сфера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785.7</c:v>
                </c:pt>
                <c:pt idx="1">
                  <c:v>738.3</c:v>
                </c:pt>
                <c:pt idx="2">
                  <c:v>701.1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ЖКХ и дорожное хозяйство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120.1</c:v>
                </c:pt>
                <c:pt idx="1">
                  <c:v>94.2</c:v>
                </c:pt>
                <c:pt idx="2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Сфера муниципального управления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2448261287155928E-2"/>
                </c:manualLayout>
              </c:layout>
              <c:showVal val="1"/>
            </c:dLbl>
            <c:dLbl>
              <c:idx val="1"/>
              <c:layout>
                <c:manualLayout>
                  <c:x val="1.5432098765432113E-3"/>
                  <c:y val="-1.9642228626261433E-2"/>
                </c:manualLayout>
              </c:layout>
              <c:showVal val="1"/>
            </c:dLbl>
            <c:dLbl>
              <c:idx val="2"/>
              <c:layout>
                <c:manualLayout>
                  <c:x val="4.6296296296295782E-3"/>
                  <c:y val="-3.086635926983937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44.8</c:v>
                </c:pt>
                <c:pt idx="1">
                  <c:v>50.3</c:v>
                </c:pt>
                <c:pt idx="2">
                  <c:v>31.5</c:v>
                </c:pt>
              </c:numCache>
            </c:numRef>
          </c:val>
        </c:ser>
        <c:dLbls>
          <c:showVal val="1"/>
        </c:dLbls>
        <c:shape val="box"/>
        <c:axId val="218500480"/>
        <c:axId val="219063808"/>
        <c:axId val="0"/>
      </c:bar3DChart>
      <c:catAx>
        <c:axId val="218500480"/>
        <c:scaling>
          <c:orientation val="minMax"/>
        </c:scaling>
        <c:axPos val="b"/>
        <c:tickLblPos val="nextTo"/>
        <c:crossAx val="219063808"/>
        <c:crosses val="autoZero"/>
        <c:auto val="1"/>
        <c:lblAlgn val="ctr"/>
        <c:lblOffset val="100"/>
      </c:catAx>
      <c:valAx>
        <c:axId val="219063808"/>
        <c:scaling>
          <c:orientation val="minMax"/>
        </c:scaling>
        <c:axPos val="l"/>
        <c:majorGridlines/>
        <c:numFmt formatCode="General" sourceLinked="1"/>
        <c:tickLblPos val="nextTo"/>
        <c:crossAx val="218500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19536-B4F7-42CA-8261-92167BE5657D}" type="datetimeFigureOut">
              <a:rPr lang="ru-RU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C8C57-1BEA-44B2-8270-B7F63546C7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EE932-BBDD-424C-8F94-862A21DDF1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45F08-41FC-4D01-A806-9CC709CDF186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B64E7A-F68A-419D-9CB6-01C799659D8A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9CC637-BAB7-4D40-A02D-4EAE282E6B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FBFE00-5AA2-4E3F-A97A-012480F17BCB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74499B-33FB-4C08-974F-3E03FC89F6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713B00-66E2-416A-A983-FC96A385E0CF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4243B4-58F0-47A3-A978-75D34F3EF5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74507B-F239-4561-BB37-8B8A357CB5B8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AD6867-2227-453A-AE60-82259FB1A3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B5147D-B3B5-41D7-90B5-2337404C4589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7F1BE1-0C75-49C8-8000-8C5C6CC9CE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8EA3E4-EC5D-4DFC-9424-ADBF7A918D79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7C595-EC78-4A95-B64E-FE4E4DD422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05A30-32D3-47B3-AE86-BBAEAC3BB8BF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43D5AB-26F0-4B2D-B36D-0845E1A4A3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549022-AD8E-4622-9785-D388154E6A7B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68B15C-86A3-4CC5-A3DF-1A5204662B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948465-3D1B-4D9C-A459-136643A72C26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BF74A-77B0-48A0-B645-5BB7E9916A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E54601-7B10-4D1A-8765-87BE11B55247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BF2B1-B0FC-4501-9F28-3E527DB8C4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8BE700-2F4D-46F8-A5C9-8CF77F656E51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220EAE-5A7F-4065-870E-51AED26098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428506-767C-4231-B63B-2BEC2B06B35A}" type="datetimeFigureOut">
              <a:rPr lang="ru-RU" smtClean="0"/>
              <a:pPr>
                <a:defRPr/>
              </a:pPr>
              <a:t>30.10.2019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144E065-E8F8-4035-A10D-89B432035A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partizansk.org/public_listening/21429_izveshchenie_o_provedenii_publichnyh_slushaniy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artizansk.org/fibpg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gazetaby.com/i/2013/08/pivo06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77905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179512" y="4221088"/>
            <a:ext cx="8784976" cy="21431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Проект бюджета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Партизанского городского округа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на 2020 год и на плановый период 2021 и 2022 годы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52228" name="Picture 4" descr="D:\Users\pshonyak\Documents\Бюджет для граждан подборка\на фотовыставку, дополнительно\Антон Сухарь, Абрикосовый ц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2771800" cy="1847867"/>
          </a:xfrm>
          <a:prstGeom prst="rect">
            <a:avLst/>
          </a:prstGeom>
          <a:noFill/>
        </p:spPr>
      </p:pic>
      <p:pic>
        <p:nvPicPr>
          <p:cNvPr id="9" name="Рисунок 8" descr="X:\Пшоняк\Мои документы\Бюджет для граждан подборка\фотостендНовая папка (6)\ГРЭС, общий вид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58807" cy="17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X:\Пшоняк\Мои документы\Бюджет для граждан подборка\фотостендНовая папка (6)\S1220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20888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X:\Пшоняк\Мои документы\Бюджет для граждан подборка\Герб\gerb_poln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4664"/>
            <a:ext cx="2120301" cy="181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/>
        </p:nvGraphicFramePr>
        <p:xfrm>
          <a:off x="395536" y="1412776"/>
          <a:ext cx="835292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Заголовок 1"/>
          <p:cNvSpPr txBox="1">
            <a:spLocks/>
          </p:cNvSpPr>
          <p:nvPr/>
        </p:nvSpPr>
        <p:spPr>
          <a:xfrm>
            <a:off x="1331640" y="188640"/>
            <a:ext cx="7416824" cy="1008112"/>
          </a:xfrm>
          <a:prstGeom prst="rect">
            <a:avLst/>
          </a:prstGeom>
        </p:spPr>
        <p:txBody>
          <a:bodyPr rtlCol="0">
            <a:normAutofit fontScale="825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Налоговые и неналоговые доходы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Diagram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105400" y="1600200"/>
          <a:ext cx="4038600" cy="2185988"/>
        </p:xfrm>
        <a:graphic>
          <a:graphicData uri="http://schemas.openxmlformats.org/drawingml/2006/compatibility">
            <com:legacyDrawing xmlns:com="http://schemas.openxmlformats.org/drawingml/2006/compatibility" spid="_x0000_s57346"/>
          </a:graphicData>
        </a:graphic>
      </p:graphicFrame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6156" name="Rectangle 22"/>
          <p:cNvSpPr>
            <a:spLocks noChangeArrowheads="1"/>
          </p:cNvSpPr>
          <p:nvPr/>
        </p:nvSpPr>
        <p:spPr bwMode="auto">
          <a:xfrm>
            <a:off x="1331640" y="404664"/>
            <a:ext cx="75608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Безвозмездные поступления из вышестоящих бюджетов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683568" y="1772816"/>
          <a:ext cx="81369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296144" cy="11077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Безвозмездные поступления в </a:t>
            </a:r>
            <a:r>
              <a:rPr lang="ru-RU" dirty="0" smtClean="0">
                <a:solidFill>
                  <a:schemeClr val="accent2"/>
                </a:solidFill>
              </a:rPr>
              <a:t>2020 </a:t>
            </a:r>
            <a:r>
              <a:rPr lang="ru-RU" dirty="0" smtClean="0">
                <a:solidFill>
                  <a:schemeClr val="accent2"/>
                </a:solidFill>
              </a:rPr>
              <a:t>году предназначены на следующие цели: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124741"/>
          <a:ext cx="8424936" cy="5359641"/>
        </p:xfrm>
        <a:graphic>
          <a:graphicData uri="http://schemas.openxmlformats.org/drawingml/2006/table">
            <a:tbl>
              <a:tblPr/>
              <a:tblGrid>
                <a:gridCol w="7560840"/>
                <a:gridCol w="864096"/>
              </a:tblGrid>
              <a:tr h="228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ДОТАЦИИ</a:t>
                      </a:r>
                    </a:p>
                  </a:txBody>
                  <a:tcPr marL="466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СУБВЕНЦИИ ВСЕГО</a:t>
                      </a:r>
                    </a:p>
                  </a:txBody>
                  <a:tcPr marL="466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468,58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осуществление отдельных гос.полномочий по  государственному управлению охраной труда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осуществление отдельных гос.полномочий по созданию и обеспечению деятельности комиссий по делам несовершеннолетних и защите их прав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осуществление отдельных государственных полномочий по созданию административных комиссий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 осуществление отдельных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 осуществление отдельных государственных полномочий по обеспечению бесплатным питанием детей, обучающихся в муниципальных общеобразовательных организациях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реализацию дошкольного, общего и дополнительного образования в МОУ по основным общеобразовательным программам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обеспечение госгарантий реализации прав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организацию и обеспечение оздоровления и отдыха детей (за исключением организации отдыха детей в каникулярное время)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выплату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 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 реализацию государственных полномочий органов опеки и попечительства в отношении несовершеннолетних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осуществление полномочий РФ по государственной регистрации актов гражданского состояния </a:t>
                      </a: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Составление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(изменение) списков кандидатов в присяжные заседатели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4328" y="7647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692696"/>
          <a:ext cx="8424936" cy="5054580"/>
        </p:xfrm>
        <a:graphic>
          <a:graphicData uri="http://schemas.openxmlformats.org/drawingml/2006/table">
            <a:tbl>
              <a:tblPr/>
              <a:tblGrid>
                <a:gridCol w="7560840"/>
                <a:gridCol w="864096"/>
              </a:tblGrid>
              <a:tr h="247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СУБСИДИИ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66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54,66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918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 социальные выплаты молодым семьям для приобретения (строительства) стандартного жилья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66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 капитальный ремонт и ремонт автомобильных дорог общего пользования населенных пунктов за счет дорожного фонда Приморского края</a:t>
                      </a:r>
                    </a:p>
                  </a:txBody>
                  <a:tcPr marL="828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8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 строительство, реконструкцию, ремонт объектов культуры (в том числе проектно-изыскательские работы), находящихся в муниципальной собственности, и приобретение объектов культуры для муниципальных нужд</a:t>
                      </a:r>
                    </a:p>
                  </a:txBody>
                  <a:tcPr marL="828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78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 проектирование и (или) строительство, реконструкцию, модернизацию и капитальный ремонт объектов водопроводно-канализационного хозяйства</a:t>
                      </a:r>
                    </a:p>
                  </a:txBody>
                  <a:tcPr marL="828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 комплектование книжных фондов и обеспечение информационно-техническим оборудованием библиотек </a:t>
                      </a:r>
                    </a:p>
                  </a:txBody>
                  <a:tcPr marL="828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33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 за счет средств краевого бюджета</a:t>
                      </a:r>
                    </a:p>
                  </a:txBody>
                  <a:tcPr marL="828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66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 целях софинансирования муниципальных программ (подпрограмм муниципальных программ) в области использования и охраны водных объектов </a:t>
                      </a:r>
                    </a:p>
                  </a:txBody>
                  <a:tcPr marL="828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33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  проектирование, строительство, реконструкцию автомобильных дорог общего пользования местного значения с твердым покрытием до сельских населенных пунктов, не имеющих круглогодичной связи с сетью автомобильных дорог общего пользования, а также на их капитальный ремонт и ремонт за счет средств дорожного фонда </a:t>
                      </a:r>
                    </a:p>
                  </a:txBody>
                  <a:tcPr marL="828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3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ИНЫЕ ТРАНСФЕРТЫ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24,95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 реализацию программ местного развития и обеспечения занятости для шахтерских городов и поселков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986" marR="4666" marT="46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552,88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4328" y="4046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pitchFamily="34" charset="0"/>
              </a:rPr>
              <a:t>Муниципальный долг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1844824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Планируется погасить кредиты от кредитных организаций, привлеченные в 2017-2018 гг.: </a:t>
            </a:r>
          </a:p>
          <a:p>
            <a:r>
              <a:rPr lang="ru-RU" dirty="0" smtClean="0"/>
              <a:t>в 2020 году 7,3 млн. рублей;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2021 </a:t>
            </a:r>
            <a:r>
              <a:rPr lang="ru-RU" dirty="0" smtClean="0"/>
              <a:t>году 0,0 млн. рублей,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2022 </a:t>
            </a:r>
            <a:r>
              <a:rPr lang="ru-RU" dirty="0" smtClean="0"/>
              <a:t>году 0,0 млн. рублей.</a:t>
            </a:r>
          </a:p>
          <a:p>
            <a:r>
              <a:rPr lang="ru-RU" dirty="0" smtClean="0"/>
              <a:t>Уровень долговой нагрузки на бюджет Партизанского городского округа составит:</a:t>
            </a:r>
          </a:p>
          <a:p>
            <a:r>
              <a:rPr lang="ru-RU" dirty="0" smtClean="0"/>
              <a:t>в 2020 году – 0,013;</a:t>
            </a:r>
          </a:p>
          <a:p>
            <a:r>
              <a:rPr lang="ru-RU" dirty="0" smtClean="0"/>
              <a:t>в 2021 году – 0,000;</a:t>
            </a:r>
          </a:p>
          <a:p>
            <a:r>
              <a:rPr lang="ru-RU" dirty="0" smtClean="0"/>
              <a:t>в 2022 году – 0,000.</a:t>
            </a:r>
          </a:p>
          <a:p>
            <a:r>
              <a:rPr lang="ru-RU" dirty="0" smtClean="0"/>
              <a:t>Муниципальный долг Партизанского городского округа будет представлен обязательствами по кредитам, полученным муниципальным образованием от кредитных организаций.</a:t>
            </a:r>
            <a:endParaRPr lang="ru-RU" dirty="0"/>
          </a:p>
        </p:txBody>
      </p:sp>
      <p:pic>
        <p:nvPicPr>
          <p:cNvPr id="67586" name="Picture 2" descr="D:\Users\pshonyak\Pictures\мун дол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87" y="1628800"/>
            <a:ext cx="2215680" cy="1368152"/>
          </a:xfrm>
          <a:prstGeom prst="rect">
            <a:avLst/>
          </a:prstGeom>
          <a:noFill/>
        </p:spPr>
      </p:pic>
      <p:pic>
        <p:nvPicPr>
          <p:cNvPr id="67587" name="Picture 3" descr="D:\Users\pshonyak\Pictures\ден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52" y="3789040"/>
            <a:ext cx="2272384" cy="1512168"/>
          </a:xfrm>
          <a:prstGeom prst="rect">
            <a:avLst/>
          </a:prstGeom>
          <a:noFill/>
        </p:spPr>
      </p:pic>
      <p:pic>
        <p:nvPicPr>
          <p:cNvPr id="6" name="Рисунок 5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91792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kern="10" spc="-15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pitchFamily="34" charset="0"/>
              </a:rPr>
              <a:t>Качество управления бюджетным процессом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indent="180975" algn="just"/>
            <a:r>
              <a:rPr lang="ru-RU" dirty="0" smtClean="0"/>
              <a:t>Ежегодно Департамент финансов Приморского края осуществляет мониторинг и оценку качества управления бюджетным процессом в городских округах и муниципальных районах Приморского края.</a:t>
            </a:r>
          </a:p>
          <a:p>
            <a:pPr indent="180975" algn="just"/>
            <a:r>
              <a:rPr lang="ru-RU" dirty="0" smtClean="0"/>
              <a:t>На протяжении ряда лет Партизанскому городскому округу присваивалась </a:t>
            </a:r>
            <a:r>
              <a:rPr lang="en-US" dirty="0" smtClean="0"/>
              <a:t>I</a:t>
            </a:r>
            <a:r>
              <a:rPr lang="ru-RU" dirty="0" smtClean="0"/>
              <a:t> степень качества управления бюджетным процессом (2014-2016 годы).</a:t>
            </a:r>
          </a:p>
          <a:p>
            <a:pPr indent="180975" algn="just"/>
            <a:r>
              <a:rPr lang="ru-RU" dirty="0" smtClean="0">
                <a:solidFill>
                  <a:srgbClr val="FF0000"/>
                </a:solidFill>
              </a:rPr>
              <a:t>В 2018 и в 2019 годах </a:t>
            </a:r>
            <a:r>
              <a:rPr lang="ru-RU" dirty="0" smtClean="0">
                <a:solidFill>
                  <a:srgbClr val="FF0000"/>
                </a:solidFill>
              </a:rPr>
              <a:t>Партизанскому городскому округу присвоена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степень качества управления бюджетным процессом.</a:t>
            </a:r>
          </a:p>
          <a:p>
            <a:pPr indent="180975" algn="just"/>
            <a:endParaRPr lang="ru-RU" dirty="0"/>
          </a:p>
        </p:txBody>
      </p:sp>
      <p:pic>
        <p:nvPicPr>
          <p:cNvPr id="7" name="Рисунок 6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X:\Пшоняк\Picture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668344" cy="504056"/>
          </a:xfrm>
        </p:spPr>
        <p:txBody>
          <a:bodyPr rtlCol="0"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Arial" pitchFamily="34" charset="0"/>
              </a:rPr>
              <a:t>Расходы местного бюджета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+mn-ea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8183562" cy="600818"/>
          </a:xfr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611560" y="1268760"/>
            <a:ext cx="79208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457200"/>
            <a:r>
              <a:rPr lang="ru-RU" sz="1400" dirty="0" smtClean="0">
                <a:latin typeface="Calibri" pitchFamily="34" charset="0"/>
              </a:rPr>
              <a:t>В целом расходы муниципального бюджета запланированы в сумме </a:t>
            </a:r>
          </a:p>
          <a:p>
            <a:pPr marL="179388" indent="-457200"/>
            <a:r>
              <a:rPr lang="ru-RU" sz="1400" dirty="0" smtClean="0">
                <a:latin typeface="Calibri" pitchFamily="34" charset="0"/>
              </a:rPr>
              <a:t>на 2020 год – 1 135  млн. рублей, </a:t>
            </a:r>
          </a:p>
          <a:p>
            <a:pPr marL="179388" indent="-457200"/>
            <a:r>
              <a:rPr lang="ru-RU" sz="1400" dirty="0" smtClean="0">
                <a:latin typeface="Calibri" pitchFamily="34" charset="0"/>
              </a:rPr>
              <a:t>на 2021 год – 1 050 млн. рублей, </a:t>
            </a:r>
          </a:p>
          <a:p>
            <a:pPr marL="179388" indent="-457200"/>
            <a:r>
              <a:rPr lang="ru-RU" sz="1400" dirty="0" smtClean="0">
                <a:latin typeface="Calibri" pitchFamily="34" charset="0"/>
              </a:rPr>
              <a:t>на 2022 год – 1 022 млн. рублей. </a:t>
            </a:r>
          </a:p>
          <a:p>
            <a:pPr marL="179388" indent="-457200" algn="just"/>
            <a:r>
              <a:rPr lang="ru-RU" sz="1400" dirty="0" smtClean="0">
                <a:latin typeface="Calibri" pitchFamily="34" charset="0"/>
              </a:rPr>
              <a:t>Средства местного бюджета расходуются на исполнение полномочий муниципального уровня в отраслях  социально-культурной сферы, жилищно-коммунального хозяйства, национальной экономики, на охрану окружающей среды и решение других вопросов местного значения.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395536" y="3140968"/>
            <a:ext cx="8353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Расходы бюджета формируются по основным направлениям деятельности: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395536" y="558924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Общегосударствен-ные вопросы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971600" y="4797152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Национальная оборона</a:t>
            </a: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1475656" y="5445224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2195736" y="4941168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2843808" y="5445224"/>
            <a:ext cx="1008062" cy="5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Жилищно-коммунальное хозяйство</a:t>
            </a:r>
          </a:p>
        </p:txBody>
      </p:sp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3492500" y="4868863"/>
            <a:ext cx="9350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Охрана окружающей среды</a:t>
            </a:r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4067175" y="5445125"/>
            <a:ext cx="1009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Образование </a:t>
            </a:r>
          </a:p>
        </p:txBody>
      </p:sp>
      <p:sp>
        <p:nvSpPr>
          <p:cNvPr id="35852" name="TextBox 15"/>
          <p:cNvSpPr txBox="1">
            <a:spLocks noChangeArrowheads="1"/>
          </p:cNvSpPr>
          <p:nvPr/>
        </p:nvSpPr>
        <p:spPr bwMode="auto">
          <a:xfrm>
            <a:off x="4572000" y="4869159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Культура, кинематография</a:t>
            </a:r>
          </a:p>
        </p:txBody>
      </p:sp>
      <p:sp>
        <p:nvSpPr>
          <p:cNvPr id="35853" name="TextBox 16"/>
          <p:cNvSpPr txBox="1">
            <a:spLocks noChangeArrowheads="1"/>
          </p:cNvSpPr>
          <p:nvPr/>
        </p:nvSpPr>
        <p:spPr bwMode="auto">
          <a:xfrm>
            <a:off x="5076825" y="5445125"/>
            <a:ext cx="11509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Здравоохранение</a:t>
            </a:r>
          </a:p>
        </p:txBody>
      </p:sp>
      <p:sp>
        <p:nvSpPr>
          <p:cNvPr id="35854" name="TextBox 17"/>
          <p:cNvSpPr txBox="1">
            <a:spLocks noChangeArrowheads="1"/>
          </p:cNvSpPr>
          <p:nvPr/>
        </p:nvSpPr>
        <p:spPr bwMode="auto">
          <a:xfrm>
            <a:off x="5724525" y="486886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35855" name="TextBox 18"/>
          <p:cNvSpPr txBox="1">
            <a:spLocks noChangeArrowheads="1"/>
          </p:cNvSpPr>
          <p:nvPr/>
        </p:nvSpPr>
        <p:spPr bwMode="auto">
          <a:xfrm>
            <a:off x="6227763" y="54451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Физическая культура и спорт</a:t>
            </a:r>
          </a:p>
        </p:txBody>
      </p:sp>
      <p:sp>
        <p:nvSpPr>
          <p:cNvPr id="35856" name="TextBox 19"/>
          <p:cNvSpPr txBox="1">
            <a:spLocks noChangeArrowheads="1"/>
          </p:cNvSpPr>
          <p:nvPr/>
        </p:nvSpPr>
        <p:spPr bwMode="auto">
          <a:xfrm>
            <a:off x="6804025" y="4868863"/>
            <a:ext cx="936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Средства массовой информации</a:t>
            </a:r>
          </a:p>
        </p:txBody>
      </p:sp>
      <p:sp>
        <p:nvSpPr>
          <p:cNvPr id="35857" name="TextBox 20"/>
          <p:cNvSpPr txBox="1">
            <a:spLocks noChangeArrowheads="1"/>
          </p:cNvSpPr>
          <p:nvPr/>
        </p:nvSpPr>
        <p:spPr bwMode="auto">
          <a:xfrm>
            <a:off x="7308850" y="5445125"/>
            <a:ext cx="1150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latin typeface="Calibri" pitchFamily="34" charset="0"/>
              </a:rPr>
              <a:t>Обслуживание государственного и муниципального долга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99592" y="4509120"/>
            <a:ext cx="0" cy="100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3648" y="458112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4581128"/>
            <a:ext cx="0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27784" y="4653136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75856" y="4581128"/>
            <a:ext cx="0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51275" y="45815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427538" y="4581525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03800" y="458152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08104" y="4581128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84168" y="4581128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04248" y="4581128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308304" y="4581128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740650" y="4581525"/>
            <a:ext cx="0" cy="93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316913" y="45815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7812360" y="4941168"/>
            <a:ext cx="1152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Межбюджетные трансферты общего характера</a:t>
            </a:r>
          </a:p>
        </p:txBody>
      </p:sp>
      <p:pic>
        <p:nvPicPr>
          <p:cNvPr id="39" name="Рисунок 38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1008112"/>
          </a:xfrm>
        </p:spPr>
        <p:txBody>
          <a:bodyPr rtlCol="0"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Распределение средств местного бюджета                   на 2020 год по отраслям</a:t>
            </a:r>
            <a:endParaRPr lang="ru-RU" sz="2400" dirty="0">
              <a:solidFill>
                <a:schemeClr val="accent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340768"/>
          <a:ext cx="8219256" cy="539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69"/>
          <p:cNvSpPr>
            <a:spLocks noChangeArrowheads="1"/>
          </p:cNvSpPr>
          <p:nvPr/>
        </p:nvSpPr>
        <p:spPr bwMode="auto">
          <a:xfrm>
            <a:off x="357188" y="2643188"/>
            <a:ext cx="3571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dirty="0"/>
          </a:p>
        </p:txBody>
      </p:sp>
      <p:sp>
        <p:nvSpPr>
          <p:cNvPr id="30815" name="AutoShape 95"/>
          <p:cNvSpPr>
            <a:spLocks noChangeArrowheads="1"/>
          </p:cNvSpPr>
          <p:nvPr/>
        </p:nvSpPr>
        <p:spPr bwMode="auto">
          <a:xfrm>
            <a:off x="3419872" y="4149080"/>
            <a:ext cx="5724128" cy="2592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«Развитие и повышение эффективности коммунальной инфраструктуры ПГО» на 2020-2024 годы;</a:t>
            </a:r>
          </a:p>
          <a:p>
            <a:pPr algn="ctr"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«Организация обеспечения населения твердым топливом по предельным ценам на территории ПГО» на 2020 – 2024 гг.</a:t>
            </a:r>
          </a:p>
          <a:p>
            <a:pPr algn="ctr"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«Дорожная деятельность и благоустройство ПГО » на 2017-2021 гг.;</a:t>
            </a:r>
          </a:p>
          <a:p>
            <a:pPr algn="ctr">
              <a:spcAft>
                <a:spcPts val="1000"/>
              </a:spcAft>
            </a:pPr>
            <a:r>
              <a:rPr lang="ru-RU" sz="12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Формирование современной городской среды ПГО» на 2018 – 2024 гг.</a:t>
            </a:r>
          </a:p>
          <a:p>
            <a:pPr algn="ctr"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«Переселение граждан из аварийного жилищного фонда, проживающих на территории ПГО» на 2019-2025 гг.</a:t>
            </a:r>
          </a:p>
          <a:p>
            <a:pPr algn="ctr"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«Формирование муниципального жилищного фонда ПГО» на 2020 – 2025 гг.</a:t>
            </a:r>
            <a:endParaRPr lang="ru-RU" sz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0827" name="AutoShape 107"/>
          <p:cNvSpPr>
            <a:spLocks noChangeArrowheads="1"/>
          </p:cNvSpPr>
          <p:nvPr/>
        </p:nvSpPr>
        <p:spPr bwMode="auto">
          <a:xfrm>
            <a:off x="3419872" y="1412776"/>
            <a:ext cx="5724128" cy="2736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«Образование ПГО» на 2020-2024 гг.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«Культура ПГО» на 2017-2021 гг.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«Развитие физической культуры и спорта ПГО» на 2018-2022 гг.</a:t>
            </a:r>
            <a:endParaRPr lang="ru-RU" sz="12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Ведомственная целевая программа «Реализация молодежной политики в ПГО» на 2019 - 2021 гг.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«Содействие гражданам в приобретении (строительстве) жилья взамен сносимого ветхого, ставшего непригодным для проживания по критериям безопасности в результате ведения горных работ на ликвидированных угольных шахтах ПГО» на 2020-2025 гг.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 на 2020-2025 гг.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«Обеспечение жильем молодых семей ПГО» на 2017-2020 гг.</a:t>
            </a:r>
            <a:endParaRPr lang="ru-RU" sz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5128" y="83671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ru-RU" dirty="0" smtClean="0">
                <a:latin typeface="Calibri" pitchFamily="34" charset="0"/>
              </a:rPr>
              <a:t>В целях повышения эффективности и результативности бюджетных расходов местный бюджет сформирован по 21  муниципальным программам.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AutoShape 104"/>
          <p:cNvSpPr>
            <a:spLocks noChangeArrowheads="1"/>
          </p:cNvSpPr>
          <p:nvPr/>
        </p:nvSpPr>
        <p:spPr bwMode="auto">
          <a:xfrm>
            <a:off x="179512" y="1556792"/>
            <a:ext cx="3096344" cy="51845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«Содействие развитию малого и среднего предпринимательства в ПГО» на 2018-2022 годы</a:t>
            </a:r>
          </a:p>
          <a:p>
            <a:pPr algn="ctr">
              <a:spcAft>
                <a:spcPts val="10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«Защита населения и территории ПГО  от чрезвычайных ситуаций» на 2020-2024 годы</a:t>
            </a:r>
          </a:p>
          <a:p>
            <a:pPr algn="ctr">
              <a:spcAft>
                <a:spcPts val="10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«Обеспечение благоприятной окружающей среды и экологической безопасности на территории ПГО» на 2017-2021 годы</a:t>
            </a:r>
          </a:p>
          <a:p>
            <a:pPr algn="ctr">
              <a:spcAft>
                <a:spcPts val="10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«Обеспечение градостроительной деятельности на территории ПГО» на 2017-2020 годы</a:t>
            </a:r>
          </a:p>
          <a:p>
            <a:pPr algn="ctr"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«Повышение эффективности деятельности органов местного самоуправления ПГО» на 2019-2023 годы</a:t>
            </a:r>
          </a:p>
          <a:p>
            <a:pPr algn="ctr">
              <a:spcAft>
                <a:spcPts val="10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«Развитие информационно-коммуникационных технологий органов местного самоуправления ПГО» на 2017-2021 годы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«Профилактика терроризма и экстремизма на территории ПГО» на 2020-2024 годы</a:t>
            </a:r>
          </a:p>
          <a:p>
            <a:pPr algn="ctr"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«Управление муниципальным имуществом и земельными ресурсами ПГО» на 2019 – 2023 годы</a:t>
            </a:r>
          </a:p>
        </p:txBody>
      </p:sp>
      <p:sp>
        <p:nvSpPr>
          <p:cNvPr id="24" name="WordArt 101"/>
          <p:cNvSpPr>
            <a:spLocks noChangeArrowheads="1" noChangeShapeType="1" noTextEdit="1"/>
          </p:cNvSpPr>
          <p:nvPr/>
        </p:nvSpPr>
        <p:spPr bwMode="auto">
          <a:xfrm>
            <a:off x="1691680" y="332656"/>
            <a:ext cx="71278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Муниципальные  программы</a:t>
            </a:r>
            <a:endParaRPr lang="ru-RU" sz="2400" b="1" dirty="0">
              <a:solidFill>
                <a:schemeClr val="accent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" name="Рисунок 9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350"/>
            <a:ext cx="7488832" cy="180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Муниципальные программы имеют цели, задачи и показатели эффективности, которые отражают степень их достижения. При этом, основным является не освоение бюджетных средств, а достижение результата.</a:t>
            </a:r>
            <a:br>
              <a:rPr lang="ru-RU" sz="16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ru-RU" sz="16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Доля расходов, распределяемых в рамках муниципальных программ, составляет более 80%  от общего объема расходов бюджета</a:t>
            </a:r>
            <a:endParaRPr lang="ru-RU" sz="16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2708920"/>
            <a:ext cx="84969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dirty="0" smtClean="0">
                <a:latin typeface="+mn-lt"/>
              </a:rPr>
              <a:t>«Бюджет для граждан» познакомит Вас с основными положениями  главного финансового документа - бюджета Партизанского городского округа на </a:t>
            </a:r>
            <a:r>
              <a:rPr lang="ru-RU" sz="1400" dirty="0" smtClean="0">
                <a:latin typeface="+mn-lt"/>
              </a:rPr>
              <a:t>2020 </a:t>
            </a:r>
            <a:r>
              <a:rPr lang="ru-RU" sz="1400" dirty="0" smtClean="0">
                <a:latin typeface="+mn-lt"/>
              </a:rPr>
              <a:t>год и на плановый период </a:t>
            </a:r>
            <a:r>
              <a:rPr lang="ru-RU" sz="1400" dirty="0" smtClean="0">
                <a:latin typeface="+mn-lt"/>
              </a:rPr>
              <a:t>2021 </a:t>
            </a:r>
            <a:r>
              <a:rPr lang="ru-RU" sz="1400" dirty="0" smtClean="0">
                <a:latin typeface="+mn-lt"/>
              </a:rPr>
              <a:t>и </a:t>
            </a:r>
            <a:r>
              <a:rPr lang="ru-RU" sz="1400" dirty="0" smtClean="0">
                <a:latin typeface="+mn-lt"/>
              </a:rPr>
              <a:t>2022 </a:t>
            </a:r>
            <a:r>
              <a:rPr lang="ru-RU" sz="1400" dirty="0" smtClean="0">
                <a:latin typeface="+mn-lt"/>
              </a:rPr>
              <a:t>годов.</a:t>
            </a:r>
          </a:p>
          <a:p>
            <a:pPr indent="361950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Наличие муниципального долга,  необходимость обеспечить возврат заемных средств,  большое количество судебных решений по обращению взыскания на средства местного бюджета вытесняют важные бюджетные расходы и не позволяют предусмотреть в местном бюджете средства, достаточные для решения вопросов местного значения.</a:t>
            </a:r>
          </a:p>
          <a:p>
            <a:pPr indent="361950">
              <a:lnSpc>
                <a:spcPct val="150000"/>
              </a:lnSpc>
            </a:pPr>
            <a:r>
              <a:rPr lang="ru-RU" sz="1400" dirty="0" smtClean="0">
                <a:latin typeface="+mn-lt"/>
              </a:rPr>
              <a:t>При этом, в условиях ограниченности финансовых средств, концентрация расходов на приоритетных направлениях, прежде всего связанных с улучшением условий жизни человека, будет способствовать стабилизации социальной и экономической ситуации в городском округе.</a:t>
            </a:r>
          </a:p>
          <a:p>
            <a:pPr indent="361950">
              <a:lnSpc>
                <a:spcPct val="150000"/>
              </a:lnSpc>
            </a:pPr>
            <a:endParaRPr lang="ru-RU" sz="1400" dirty="0" smtClean="0">
              <a:latin typeface="+mn-lt"/>
            </a:endParaRPr>
          </a:p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sz="2000" b="1" dirty="0" smtClean="0">
              <a:latin typeface="Calibri" pitchFamily="34" charset="0"/>
            </a:endParaRPr>
          </a:p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sz="2000" b="1" dirty="0">
              <a:latin typeface="Calibri" pitchFamily="34" charset="0"/>
            </a:endParaRP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1116013" y="2060575"/>
            <a:ext cx="7086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Уважаемые жители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!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Picture 10" descr="парт"/>
          <p:cNvPicPr>
            <a:picLocks noChangeAspect="1" noChangeArrowheads="1"/>
          </p:cNvPicPr>
          <p:nvPr/>
        </p:nvPicPr>
        <p:blipFill>
          <a:blip r:embed="rId2" cstate="print"/>
          <a:srcRect l="12502" r="3625"/>
          <a:stretch>
            <a:fillRect/>
          </a:stretch>
        </p:blipFill>
        <p:spPr bwMode="auto">
          <a:xfrm>
            <a:off x="1834680" y="0"/>
            <a:ext cx="7309320" cy="1988840"/>
          </a:xfrm>
          <a:prstGeom prst="rect">
            <a:avLst/>
          </a:prstGeom>
          <a:noFill/>
        </p:spPr>
      </p:pic>
      <p:pic>
        <p:nvPicPr>
          <p:cNvPr id="6" name="Рисунок 5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17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Муниципальные программы по сферам деятельности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Для решения вопросов местного значения в социальной сфере реализуется 7 муниципальных программ:</a:t>
            </a:r>
            <a:endParaRPr lang="ru-RU" sz="1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58"/>
          <a:ext cx="8229600" cy="525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1515616"/>
                <a:gridCol w="1515616"/>
                <a:gridCol w="1515616"/>
              </a:tblGrid>
              <a:tr h="64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</a:t>
                      </a:r>
                      <a:r>
                        <a:rPr lang="ru-RU" sz="1400" baseline="0" dirty="0" smtClean="0"/>
                        <a:t> программа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г., </a:t>
                      </a:r>
                    </a:p>
                    <a:p>
                      <a:pPr algn="ctr"/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г.,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 рублей</a:t>
                      </a:r>
                    </a:p>
                  </a:txBody>
                  <a:tcPr/>
                </a:tc>
              </a:tr>
              <a:tr h="2893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 Партизанского городского округа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88,28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0,00</a:t>
                      </a:r>
                      <a:endParaRPr lang="ru-RU" sz="1200" dirty="0"/>
                    </a:p>
                  </a:txBody>
                  <a:tcPr/>
                </a:tc>
              </a:tr>
              <a:tr h="4912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 Партизанского городского округа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640,69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625,15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655,31</a:t>
                      </a:r>
                      <a:endParaRPr lang="ru-RU" sz="1200" dirty="0"/>
                    </a:p>
                  </a:txBody>
                  <a:tcPr/>
                </a:tc>
              </a:tr>
              <a:tr h="5168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физической культуры и спорта Партизанского городского округа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0,80</a:t>
                      </a:r>
                      <a:endParaRPr lang="ru-RU" sz="1200" dirty="0"/>
                    </a:p>
                  </a:txBody>
                  <a:tcPr/>
                </a:tc>
              </a:tr>
              <a:tr h="4628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молодежной политики в Партизанском городском округе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0,00</a:t>
                      </a:r>
                      <a:endParaRPr lang="ru-RU" sz="1200" dirty="0"/>
                    </a:p>
                  </a:txBody>
                  <a:tcPr/>
                </a:tc>
              </a:tr>
              <a:tr h="4732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 семей Партизанского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/>
                </a:tc>
              </a:tr>
              <a:tr h="64676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29,34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29,34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29,34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676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гражданам в приобретении (строительстве) жилья взамен сносимого ветхого, ставшего непригодным для проживания по критериям безопасности в результате ведения горных работ на ликвидированных угольных шахтах Партизанского городского округа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25,11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15,64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15,64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0609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В области дорожного и жилищно-коммунального хозяйства реализуется 6 муниципальных программ:</a:t>
            </a:r>
            <a:endParaRPr lang="ru-RU" sz="1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5288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1515616"/>
                <a:gridCol w="1515616"/>
                <a:gridCol w="1515616"/>
              </a:tblGrid>
              <a:tr h="5760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Муниципальная</a:t>
                      </a:r>
                      <a:r>
                        <a:rPr lang="ru-RU" sz="1600" baseline="0" dirty="0" smtClean="0"/>
                        <a:t> программа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г., </a:t>
                      </a:r>
                    </a:p>
                    <a:p>
                      <a:pPr algn="ctr"/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г.,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 рублей</a:t>
                      </a:r>
                    </a:p>
                  </a:txBody>
                  <a:tcPr/>
                </a:tc>
              </a:tr>
              <a:tr h="68849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 повышение эффективности коммунальной инфраструктуры </a:t>
                      </a:r>
                      <a:r>
                        <a:rPr lang="ru-RU" sz="1300" dirty="0" smtClean="0"/>
                        <a:t>Партизанского городского округа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9,90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0,50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0,50</a:t>
                      </a:r>
                      <a:endParaRPr lang="ru-RU" sz="1300" dirty="0"/>
                    </a:p>
                  </a:txBody>
                  <a:tcPr/>
                </a:tc>
              </a:tr>
              <a:tr h="71130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Дорожная деятельность и благоустройство Партизанского городского округа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75,12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50,66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0,00</a:t>
                      </a:r>
                      <a:endParaRPr lang="ru-RU" sz="1300" dirty="0"/>
                    </a:p>
                  </a:txBody>
                  <a:tcPr/>
                </a:tc>
              </a:tr>
              <a:tr h="69986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Формирование муниципального жилищного фонда Партизанского городского округа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26,54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25,04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25,04</a:t>
                      </a:r>
                      <a:endParaRPr lang="ru-RU" sz="1300" dirty="0"/>
                    </a:p>
                  </a:txBody>
                  <a:tcPr/>
                </a:tc>
              </a:tr>
              <a:tr h="68842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Партизанского городского округа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2,65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3,30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1,33</a:t>
                      </a:r>
                      <a:endParaRPr lang="ru-RU" sz="1300" dirty="0"/>
                    </a:p>
                  </a:txBody>
                  <a:tcPr/>
                </a:tc>
              </a:tr>
              <a:tr h="96200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жилищного фонда, проживающих на территории Партизанского городского округа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5,79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14,58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1,49</a:t>
                      </a:r>
                      <a:endParaRPr lang="ru-RU" sz="1300" dirty="0"/>
                    </a:p>
                  </a:txBody>
                  <a:tcPr/>
                </a:tc>
              </a:tr>
              <a:tr h="96200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обеспечения населения твердым топливом по предельным ценам на территории Партизанского городского округа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0,07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00800" cy="70609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В сфере муниципального управления реализуется        </a:t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chemeClr val="accent2"/>
                </a:solidFill>
              </a:rPr>
              <a:t>8 муниципальных программ:</a:t>
            </a:r>
            <a:endParaRPr lang="ru-RU" sz="1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908721"/>
          <a:ext cx="8229601" cy="488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/>
                <a:gridCol w="1107571"/>
                <a:gridCol w="1107571"/>
                <a:gridCol w="1107571"/>
              </a:tblGrid>
              <a:tr h="661342">
                <a:tc>
                  <a:txBody>
                    <a:bodyPr/>
                    <a:lstStyle/>
                    <a:p>
                      <a:endParaRPr lang="ru-RU" sz="1300" dirty="0" smtClean="0"/>
                    </a:p>
                    <a:p>
                      <a:endParaRPr lang="ru-RU" sz="1300" dirty="0" smtClean="0"/>
                    </a:p>
                    <a:p>
                      <a:r>
                        <a:rPr lang="ru-RU" sz="1300" dirty="0" smtClean="0"/>
                        <a:t>Муниципальная</a:t>
                      </a:r>
                      <a:r>
                        <a:rPr lang="ru-RU" sz="1300" baseline="0" dirty="0" smtClean="0"/>
                        <a:t> программа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г., </a:t>
                      </a:r>
                    </a:p>
                    <a:p>
                      <a:pPr algn="ctr"/>
                      <a:r>
                        <a:rPr lang="ru-RU" sz="1200" dirty="0" smtClean="0"/>
                        <a:t>млн.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г.,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2022 г.,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рублей</a:t>
                      </a:r>
                    </a:p>
                  </a:txBody>
                  <a:tcPr/>
                </a:tc>
              </a:tr>
              <a:tr h="56650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Содействие развитию малого и среднего предпринимательства в Партизанском городском округе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0,15</a:t>
                      </a:r>
                      <a:endParaRPr lang="ru-RU" sz="1100" dirty="0"/>
                    </a:p>
                  </a:txBody>
                  <a:tcPr/>
                </a:tc>
              </a:tr>
              <a:tr h="56650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Повышение эффективности деятельности органов местного самоуправления Партизанского городского округа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0,32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0,26</a:t>
                      </a:r>
                      <a:endParaRPr lang="ru-RU" sz="1100" dirty="0"/>
                    </a:p>
                  </a:txBody>
                  <a:tcPr/>
                </a:tc>
              </a:tr>
              <a:tr h="5731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Защита населения и территории Партизанского городского округа от чрезвычайных ситуаций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20,51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11,53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18,63</a:t>
                      </a:r>
                      <a:endParaRPr lang="ru-RU" sz="1100" dirty="0"/>
                    </a:p>
                  </a:txBody>
                  <a:tcPr/>
                </a:tc>
              </a:tr>
              <a:tr h="5731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благоприятной окружающей среды и экологической безопасности на территории Партизанского городского округа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7,54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15,66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</a:t>
                      </a:r>
                      <a:endParaRPr lang="ru-RU" sz="1100" dirty="0"/>
                    </a:p>
                  </a:txBody>
                  <a:tcPr/>
                </a:tc>
              </a:tr>
              <a:tr h="5731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информационно-коммуникационных технологий органов местного самоуправления Партизанского городского округа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7,39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</a:t>
                      </a:r>
                      <a:endParaRPr lang="ru-RU" sz="1100" dirty="0"/>
                    </a:p>
                  </a:txBody>
                  <a:tcPr/>
                </a:tc>
              </a:tr>
              <a:tr h="43911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градостроительной деятельности на территории Партизанского городского округа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</a:t>
                      </a:r>
                      <a:endParaRPr lang="ru-RU" sz="1100" dirty="0"/>
                    </a:p>
                  </a:txBody>
                  <a:tcPr/>
                </a:tc>
              </a:tr>
              <a:tr h="34470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терроризма и экстремизма на территории Партизанского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8,35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5,73</a:t>
                      </a:r>
                      <a:endParaRPr lang="ru-RU" sz="1100" dirty="0"/>
                    </a:p>
                  </a:txBody>
                  <a:tcPr/>
                </a:tc>
              </a:tr>
              <a:tr h="43529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 и земельными ресурсами Партизанского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6,93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6,76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Arial" pitchFamily="34" charset="0"/>
              </a:rPr>
              <a:t>Непрограммные расходы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395536" y="1052512"/>
            <a:ext cx="82809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На   непрограммные   направления   деятельности   в   2020   г.   предусмотрено             184,5 млн. рублей, в 2021 г. – 148,8 млн. рублей, в 2021 г. – 149,3 млн. рублей.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В состав  непрограммных расходов входят бюджетные ассигнования на обеспечение функций органов местного самоуправления, муниципальных казенных учреждений, исполнение отдельных государственных полномочий и реализацию  отдельных вопросов местного значения, расходы на опубликование официальной информации, выплаты почетным жителям Партизанского городского округа, расходы на обслуживание муниципального долга.</a:t>
            </a:r>
          </a:p>
        </p:txBody>
      </p:sp>
      <p:pic>
        <p:nvPicPr>
          <p:cNvPr id="7" name="Picture 2" descr="D:\Users\pshonyak\Pictures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293096"/>
            <a:ext cx="3888432" cy="2066178"/>
          </a:xfrm>
          <a:prstGeom prst="rect">
            <a:avLst/>
          </a:prstGeom>
          <a:noFill/>
        </p:spPr>
      </p:pic>
      <p:pic>
        <p:nvPicPr>
          <p:cNvPr id="75778" name="Picture 2" descr="D:\Users\pshonyak\Documents\Бюджет для граждан подборка\9 мая\20150509_100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2808312" cy="2106234"/>
          </a:xfrm>
          <a:prstGeom prst="rect">
            <a:avLst/>
          </a:prstGeom>
          <a:noFill/>
        </p:spPr>
      </p:pic>
      <p:pic>
        <p:nvPicPr>
          <p:cNvPr id="6" name="Рисунок 5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Arial" pitchFamily="34" charset="0"/>
              </a:rPr>
              <a:t>Открытость и публичность местного бюджета</a:t>
            </a:r>
            <a:endParaRPr lang="ru-RU" sz="4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+mn-ea"/>
              <a:cs typeface="Arial" pitchFamily="34" charset="0"/>
            </a:endParaRPr>
          </a:p>
        </p:txBody>
      </p:sp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900113" y="1341438"/>
            <a:ext cx="755967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Для обеспечения доступности для населения сведений, содержащихся в проекте местного бюджета, проект  бюджета Партизанского городского округа размещается на официальном сайте администрации Партизанского городского </a:t>
            </a:r>
            <a:r>
              <a:rPr lang="ru-RU" sz="1600" dirty="0" smtClean="0">
                <a:latin typeface="Calibri" pitchFamily="34" charset="0"/>
              </a:rPr>
              <a:t>округа </a:t>
            </a:r>
            <a:r>
              <a:rPr lang="en-US" sz="1600" dirty="0" smtClean="0">
                <a:latin typeface="Calibri" pitchFamily="34" charset="0"/>
                <a:hlinkClick r:id="rId2"/>
              </a:rPr>
              <a:t>http://</a:t>
            </a:r>
            <a:r>
              <a:rPr lang="en-US" sz="1600" dirty="0" smtClean="0">
                <a:latin typeface="Calibri" pitchFamily="34" charset="0"/>
                <a:hlinkClick r:id="rId2"/>
              </a:rPr>
              <a:t>partizansk.org/public_listening/21429_izveshchenie_o_provedenii_publichnyh_slushaniy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и </a:t>
            </a:r>
            <a:r>
              <a:rPr lang="ru-RU" sz="1600" dirty="0">
                <a:latin typeface="Calibri" pitchFamily="34" charset="0"/>
              </a:rPr>
              <a:t>публикуется в газете «Вести».</a:t>
            </a:r>
          </a:p>
          <a:p>
            <a:r>
              <a:rPr lang="ru-RU" sz="1600" dirty="0" smtClean="0">
                <a:latin typeface="Calibri" pitchFamily="34" charset="0"/>
              </a:rPr>
              <a:t>Проект бюджета прошел публичные слушания, которые состоялись </a:t>
            </a:r>
            <a:r>
              <a:rPr lang="ru-RU" sz="1600" dirty="0" smtClean="0">
                <a:latin typeface="Calibri" pitchFamily="34" charset="0"/>
              </a:rPr>
              <a:t>30.10.2019 </a:t>
            </a:r>
            <a:r>
              <a:rPr lang="ru-RU" sz="1600" dirty="0" smtClean="0">
                <a:latin typeface="Calibri" pitchFamily="34" charset="0"/>
              </a:rPr>
              <a:t>г.</a:t>
            </a:r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b="1" u="sng" dirty="0">
              <a:latin typeface="Calibri" pitchFamily="34" charset="0"/>
            </a:endParaRPr>
          </a:p>
          <a:p>
            <a:endParaRPr lang="en-US" b="1" u="sng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1443" name="Рисунок 3"/>
          <p:cNvPicPr>
            <a:picLocks noChangeAspect="1" noChangeArrowheads="1"/>
          </p:cNvPicPr>
          <p:nvPr/>
        </p:nvPicPr>
        <p:blipFill>
          <a:blip r:embed="rId3" cstate="print"/>
          <a:srcRect r="-15" b="21053"/>
          <a:stretch>
            <a:fillRect/>
          </a:stretch>
        </p:blipFill>
        <p:spPr bwMode="auto">
          <a:xfrm>
            <a:off x="684213" y="3429025"/>
            <a:ext cx="36004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4391025" y="2924944"/>
            <a:ext cx="47529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После </a:t>
            </a:r>
            <a:r>
              <a:rPr lang="ru-RU" dirty="0">
                <a:latin typeface="Calibri" pitchFamily="34" charset="0"/>
              </a:rPr>
              <a:t>утверждения  бюджет Партизанского городского округа размещается на официальном сайте администрации Партизанского городского округа (</a:t>
            </a:r>
            <a:r>
              <a:rPr lang="ru-RU" dirty="0">
                <a:latin typeface="Calibri" pitchFamily="34" charset="0"/>
                <a:hlinkClick r:id="rId4"/>
              </a:rPr>
              <a:t>http://partizansk.org/fibpgo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), </a:t>
            </a:r>
            <a:r>
              <a:rPr lang="ru-RU" dirty="0">
                <a:latin typeface="Calibri" pitchFamily="34" charset="0"/>
              </a:rPr>
              <a:t>публикуется в газете «Вести». </a:t>
            </a:r>
          </a:p>
          <a:p>
            <a:r>
              <a:rPr lang="ru-RU" dirty="0">
                <a:latin typeface="Calibri" pitchFamily="34" charset="0"/>
              </a:rPr>
              <a:t>Все изменения в бюджет Партизанского городского округа, ежемесячная отчетность об его исполнении размещаются на официальном сайте администрации Партизанского городского округа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0886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n-ea"/>
                <a:cs typeface="Arial" pitchFamily="34" charset="0"/>
              </a:rPr>
              <a:t>Партизанский   городской  округ</a:t>
            </a:r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+mn-ea"/>
              <a:cs typeface="Arial" pitchFamily="34" charset="0"/>
            </a:endParaRPr>
          </a:p>
        </p:txBody>
      </p:sp>
      <p:pic>
        <p:nvPicPr>
          <p:cNvPr id="4" name="Содержимое 3" descr="Карта Партизанского городского округ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66456" cy="444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7686" y="1500174"/>
            <a:ext cx="43907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состав Партизанского городского округа  входят 12 населённых пунктов:   город Партизанск,  сёла Авангард, Бровничи, Залесье,  Казанка, Мельники, Серебряное, Тигровое, Углекаменск, Хмельницкое, железнодорожный разъезд Красноармейский и железнодорожная станция Фридман. </a:t>
            </a:r>
          </a:p>
          <a:p>
            <a:r>
              <a:rPr lang="ru-RU" sz="2000" dirty="0" smtClean="0"/>
              <a:t>Численность населения по состоянию на 1 января </a:t>
            </a:r>
            <a:r>
              <a:rPr lang="ru-RU" sz="2000" dirty="0" smtClean="0"/>
              <a:t>2019 </a:t>
            </a:r>
            <a:r>
              <a:rPr lang="ru-RU" sz="2000" dirty="0" smtClean="0"/>
              <a:t>года составляет     44 </a:t>
            </a:r>
            <a:r>
              <a:rPr lang="ru-RU" sz="2000" dirty="0" smtClean="0"/>
              <a:t>639 человек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Территория город</a:t>
            </a:r>
            <a:r>
              <a:rPr lang="en-US" sz="2000" dirty="0" smtClean="0"/>
              <a:t>c</a:t>
            </a:r>
            <a:r>
              <a:rPr lang="ru-RU" sz="2000" dirty="0" smtClean="0"/>
              <a:t>кого округа                1 288,6 кв.км.</a:t>
            </a:r>
            <a:endParaRPr lang="ru-RU" sz="2000" dirty="0"/>
          </a:p>
        </p:txBody>
      </p:sp>
    </p:spTree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598" cy="507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8072"/>
                <a:gridCol w="648072"/>
                <a:gridCol w="845552"/>
                <a:gridCol w="712893"/>
                <a:gridCol w="712893"/>
                <a:gridCol w="712893"/>
                <a:gridCol w="712893"/>
                <a:gridCol w="712893"/>
                <a:gridCol w="712893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2019год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1. Демографические показатели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Численность постоянного населения (среднегодовая)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тыс. человек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44,731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44,320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44,320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44,160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44,160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Численность постоянного населения (среднегодовая),городское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тыс. человек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37,015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36,938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36,938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36,890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36,890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Численность постоянного населения (среднегодовая), сельское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тыс. человек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7,716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7,737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7,557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7,557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7,427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7,427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7,355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7,355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Общий коэффициент рождаемости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число родившихся на 1000 человек населения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Общий коэффициент смертности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число умерших на 1000 человек населения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60648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показатели социально – экономического развития Партизанского городского округа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83880" cy="105156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Основные показатели социально – экономического развития Партизанского городского округа (продолжение)</a:t>
            </a:r>
            <a:endParaRPr lang="ru-RU" sz="20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556792"/>
          <a:ext cx="8229598" cy="4657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8072"/>
                <a:gridCol w="648072"/>
                <a:gridCol w="845552"/>
                <a:gridCol w="712893"/>
                <a:gridCol w="712893"/>
                <a:gridCol w="712893"/>
                <a:gridCol w="712893"/>
                <a:gridCol w="712893"/>
                <a:gridCol w="712893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2019год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Коэффициент естественного прироста населения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на 1000 человек населения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-6,80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-6,80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Коэффициент миграционного прироста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на 1000 человек населения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3,55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4,70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3,70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3,70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4,30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4,30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3,10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3,10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Объем валового муниципального продукта, 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млн. руб. в основных ценах соответствующих лет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3095,83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3284,05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3383,23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3453,61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3583,15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3635,44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3795,66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3824,96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в т.ч. по отраслям: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млн. руб.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2756,91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2924,53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3012,85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3075,53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3183,63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3237,46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3373,89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3406,22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обрабатывающие производства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млн.руб.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338,91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359,52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370,38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378,08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399,51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397,99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421,7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418,74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Основные показатели социально – экономического развития Партизанского городского округа (окончание)</a:t>
            </a:r>
            <a:endParaRPr lang="ru-RU" sz="20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8229598" cy="445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8072"/>
                <a:gridCol w="709736"/>
                <a:gridCol w="783888"/>
                <a:gridCol w="712893"/>
                <a:gridCol w="712893"/>
                <a:gridCol w="712893"/>
                <a:gridCol w="712893"/>
                <a:gridCol w="712893"/>
                <a:gridCol w="712893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2019год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ahoma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ahoma"/>
                          <a:ea typeface="Times New Roman"/>
                          <a:cs typeface="Times New Roman"/>
                        </a:rPr>
                        <a:t>вариант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Индекс потребительских цен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102,9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103,7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Уровень зарегистрированной безработицы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1,28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1,28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1,25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1,25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Среднемесячная заработная плата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Руб.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42829,1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43820,53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44828,4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44828,4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45904,28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45904,28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46455,13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46455,13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Прожиточный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минимум (средний по России)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Руб. в месяц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10287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10903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11268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11268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11628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11628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12044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12044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Прожиточный минимум (средний по Приморскому краю)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Руб. в месяц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12454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12988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13464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13462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13990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13973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14536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14498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Прогноз объемов жилищного строительства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1,50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1,10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1,15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862" cy="936104"/>
          </a:xfrm>
        </p:spPr>
        <p:txBody>
          <a:bodyPr>
            <a:normAutofit/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Arial" pitchFamily="34" charset="0"/>
              </a:rPr>
              <a:t>Основные направления бюджетной  и налоговой политики         на 2020 год и на плановый период 2021-2022 годов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395536" y="1124745"/>
            <a:ext cx="8280920" cy="5472906"/>
          </a:xfrm>
        </p:spPr>
        <p:txBody>
          <a:bodyPr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sz="1800" dirty="0" smtClean="0"/>
              <a:t>Исходя из принципов ответственной бюджетной политики, для поддержания сбалансированности местного бюджета при его формировании приняты меры по включению в бюджет в первоочередном порядке расходов на финансирование действующих расходных обязательств, непринятию новых расходных обязательств, необеспеченных соответствующими источниками финансирования, сокращению неэффективных расходов и муниципального долга. </a:t>
            </a:r>
          </a:p>
          <a:p>
            <a:pPr marL="0" indent="361950" algn="just">
              <a:buNone/>
            </a:pPr>
            <a:r>
              <a:rPr lang="ru-RU" sz="1800" dirty="0" smtClean="0"/>
              <a:t>При определении структуры и объемов бюджетных ассигнований приоритеты бюджетных расходов остаются неизменными:</a:t>
            </a:r>
          </a:p>
          <a:p>
            <a:pPr marL="0" indent="361950" algn="just">
              <a:buNone/>
            </a:pPr>
            <a:r>
              <a:rPr lang="ru-RU" sz="1800" dirty="0" smtClean="0"/>
              <a:t>1. Реализация положений Указа Президента Российской Федерации       от 7 мая 2018 года «О национальных и стратегических задачах развития Российской Федерации на период до 2024 года»;</a:t>
            </a:r>
          </a:p>
          <a:p>
            <a:pPr marL="0" indent="361950" algn="just">
              <a:buNone/>
            </a:pPr>
            <a:r>
              <a:rPr lang="ru-RU" sz="1800" dirty="0" smtClean="0"/>
              <a:t>2. Дальнейшая реализация Указов Президента Российской Федерации от 2012 года по повышению оплаты труда отдельных категорий работников образования и культуры;</a:t>
            </a:r>
          </a:p>
          <a:p>
            <a:pPr marL="0" indent="361950" algn="just">
              <a:buNone/>
            </a:pPr>
            <a:r>
              <a:rPr lang="ru-RU" sz="1800" dirty="0" smtClean="0"/>
              <a:t>3. Переселение граждан из жилья, непригодного для проживания;</a:t>
            </a:r>
          </a:p>
          <a:p>
            <a:pPr marL="0" indent="361950" algn="just">
              <a:buNone/>
            </a:pPr>
            <a:r>
              <a:rPr lang="ru-RU" sz="1800" dirty="0" smtClean="0"/>
              <a:t>4. Развитие муниципальной дорожно-транспортной инфраструктуры;</a:t>
            </a:r>
          </a:p>
          <a:p>
            <a:pPr marL="0" indent="361950" algn="just">
              <a:buNone/>
            </a:pPr>
            <a:r>
              <a:rPr lang="ru-RU" sz="1800" dirty="0" smtClean="0"/>
              <a:t>5. Формирование комфортной городской среды.</a:t>
            </a:r>
          </a:p>
          <a:p>
            <a:pPr marL="0" indent="361950" algn="just">
              <a:buNone/>
            </a:pPr>
            <a:r>
              <a:rPr lang="ru-RU" sz="1800" dirty="0" smtClean="0"/>
              <a:t>6.Развитие инфраструктуры муниципальных учреждений в сфере образования и культуры. </a:t>
            </a:r>
            <a:endParaRPr lang="ru-RU" sz="1800" dirty="0"/>
          </a:p>
        </p:txBody>
      </p:sp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WordArt 37"/>
          <p:cNvSpPr>
            <a:spLocks noChangeArrowheads="1" noChangeShapeType="1" noTextEdit="1"/>
          </p:cNvSpPr>
          <p:nvPr/>
        </p:nvSpPr>
        <p:spPr bwMode="auto">
          <a:xfrm>
            <a:off x="2123728" y="404664"/>
            <a:ext cx="525658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Основные параметры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7864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(млн. рублей)</a:t>
            </a:r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67544" y="1628800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6" name="WordArt 17"/>
          <p:cNvSpPr>
            <a:spLocks noChangeArrowheads="1" noChangeShapeType="1" noTextEdit="1"/>
          </p:cNvSpPr>
          <p:nvPr/>
        </p:nvSpPr>
        <p:spPr bwMode="auto">
          <a:xfrm>
            <a:off x="1691680" y="476672"/>
            <a:ext cx="651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Доходы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11" name="Диаграмма 12"/>
          <p:cNvGraphicFramePr>
            <a:graphicFrameLocks/>
          </p:cNvGraphicFramePr>
          <p:nvPr/>
        </p:nvGraphicFramePr>
        <p:xfrm>
          <a:off x="467544" y="2852936"/>
          <a:ext cx="807243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51920" y="292494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Млн. рублей 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9888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n-lt"/>
              </a:rPr>
              <a:t>Доходы бюджета Партизанского городского округа в значительной степени зависят от финансовой помощи из вышестоящих бюджетов, что накладывает запрет на включение в бюджет расходов, не отнесенных к вопросам местного значения</a:t>
            </a:r>
            <a:endParaRPr lang="ru-RU" sz="1600" dirty="0">
              <a:latin typeface="+mn-lt"/>
            </a:endParaRPr>
          </a:p>
        </p:txBody>
      </p:sp>
      <p:pic>
        <p:nvPicPr>
          <p:cNvPr id="10" name="Рисунок 9" descr="Современный Герб Партизанского городского округа. Полная версия – с вольной частью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12935" cy="1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4884</TotalTime>
  <Words>2360</Words>
  <Application>Microsoft Office PowerPoint</Application>
  <PresentationFormat>Экран (4:3)</PresentationFormat>
  <Paragraphs>502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Партизанский   городской  округ</vt:lpstr>
      <vt:lpstr>Слайд 4</vt:lpstr>
      <vt:lpstr>Основные показатели социально – экономического развития Партизанского городского округа (продолжение)</vt:lpstr>
      <vt:lpstr>Основные показатели социально – экономического развития Партизанского городского округа (окончание)</vt:lpstr>
      <vt:lpstr>Основные направления бюджетной  и налоговой политики         на 2020 год и на плановый период 2021-2022 годов</vt:lpstr>
      <vt:lpstr>Слайд 8</vt:lpstr>
      <vt:lpstr>Слайд 9</vt:lpstr>
      <vt:lpstr>Слайд 10</vt:lpstr>
      <vt:lpstr>Слайд 11</vt:lpstr>
      <vt:lpstr>Слайд 12</vt:lpstr>
      <vt:lpstr>Слайд 13</vt:lpstr>
      <vt:lpstr>Муниципальный долг</vt:lpstr>
      <vt:lpstr>Качество управления бюджетным процессом</vt:lpstr>
      <vt:lpstr>Расходы местного бюджета</vt:lpstr>
      <vt:lpstr>Распределение средств местного бюджета                   на 2020 год по отраслям</vt:lpstr>
      <vt:lpstr>Слайд 18</vt:lpstr>
      <vt:lpstr>Муниципальные программы имеют цели, задачи и показатели эффективности, которые отражают степень их достижения. При этом, основным является не освоение бюджетных средств, а достижение результата. Доля расходов, распределяемых в рамках муниципальных программ, составляет более 80%  от общего объема расходов бюджета</vt:lpstr>
      <vt:lpstr>Муниципальные программы по сферам деятельности</vt:lpstr>
      <vt:lpstr>Для решения вопросов местного значения в социальной сфере реализуется 7 муниципальных программ:</vt:lpstr>
      <vt:lpstr>В области дорожного и жилищно-коммунального хозяйства реализуется 6 муниципальных программ:</vt:lpstr>
      <vt:lpstr>В сфере муниципального управления реализуется         8 муниципальных программ:</vt:lpstr>
      <vt:lpstr>Непрограммные расходы</vt:lpstr>
      <vt:lpstr>Открытость и публичность местного бюджета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Пшоняк</cp:lastModifiedBy>
  <cp:revision>603</cp:revision>
  <dcterms:created xsi:type="dcterms:W3CDTF">2014-06-09T16:25:13Z</dcterms:created>
  <dcterms:modified xsi:type="dcterms:W3CDTF">2019-10-30T05:13:44Z</dcterms:modified>
</cp:coreProperties>
</file>